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56" r:id="rId2"/>
    <p:sldId id="292" r:id="rId3"/>
    <p:sldId id="293" r:id="rId4"/>
    <p:sldId id="294" r:id="rId5"/>
    <p:sldId id="295" r:id="rId6"/>
    <p:sldId id="296" r:id="rId7"/>
    <p:sldId id="297" r:id="rId8"/>
    <p:sldId id="29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00"/>
    <a:srgbClr val="FF9933"/>
    <a:srgbClr val="FFFFCC"/>
    <a:srgbClr val="009900"/>
    <a:srgbClr val="FFCCFF"/>
    <a:srgbClr val="4D4D4D"/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46" d="100"/>
          <a:sy n="46" d="100"/>
        </p:scale>
        <p:origin x="-1842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71B593-E3E9-4E2D-9EA6-8048A3AEBA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61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6400800" cy="1219200"/>
          </a:xfrm>
        </p:spPr>
        <p:txBody>
          <a:bodyPr/>
          <a:lstStyle/>
          <a:p>
            <a:r>
              <a:rPr lang="en-US" sz="4800" u="sng" dirty="0" smtClean="0">
                <a:solidFill>
                  <a:srgbClr val="FF0000"/>
                </a:solidFill>
              </a:rPr>
              <a:t>Reaction Types</a:t>
            </a:r>
            <a:endParaRPr lang="en-US" sz="4800" u="sng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students.cis.uab.edu/ash13y/FoamingBeakerCarto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33500"/>
            <a:ext cx="5038725" cy="552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077200" cy="11430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Combination (Synthesis) Reactions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762000" y="1295400"/>
            <a:ext cx="7467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Two or more substances combine to form a </a:t>
            </a:r>
            <a:r>
              <a:rPr lang="en-US" sz="3200" dirty="0" smtClean="0">
                <a:solidFill>
                  <a:srgbClr val="000000"/>
                </a:solidFill>
              </a:rPr>
              <a:t>new </a:t>
            </a:r>
            <a:r>
              <a:rPr lang="en-US" sz="3200" dirty="0">
                <a:solidFill>
                  <a:srgbClr val="000000"/>
                </a:solidFill>
              </a:rPr>
              <a:t>compound.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819400" y="2438400"/>
            <a:ext cx="34531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 +  X 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AX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762000" y="3048000"/>
            <a:ext cx="8077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3200" dirty="0" smtClean="0">
                <a:solidFill>
                  <a:srgbClr val="000000"/>
                </a:solidFill>
              </a:rPr>
              <a:t>For example</a:t>
            </a:r>
          </a:p>
          <a:p>
            <a:pPr eaLnBrk="0" hangingPunct="0">
              <a:buClr>
                <a:srgbClr val="C00000"/>
              </a:buClr>
            </a:pPr>
            <a:endParaRPr lang="en-US" sz="3200" dirty="0">
              <a:solidFill>
                <a:srgbClr val="000000"/>
              </a:solidFill>
            </a:endParaRPr>
          </a:p>
          <a:p>
            <a:pPr eaLnBrk="0" hangingPunct="0">
              <a:buClr>
                <a:srgbClr val="C00000"/>
              </a:buClr>
            </a:pPr>
            <a:r>
              <a:rPr lang="en-US" sz="3200" dirty="0" smtClean="0">
                <a:solidFill>
                  <a:srgbClr val="000000"/>
                </a:solidFill>
              </a:rPr>
              <a:t>Na + Cl</a:t>
            </a:r>
            <a:r>
              <a:rPr lang="en-US" sz="3200" baseline="-25000" dirty="0" smtClean="0">
                <a:solidFill>
                  <a:srgbClr val="000000"/>
                </a:solidFill>
              </a:rPr>
              <a:t>2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→ 2NaCl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utoUpdateAnimBg="0"/>
      <p:bldP spid="4506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914400"/>
          </a:xfrm>
        </p:spPr>
        <p:txBody>
          <a:bodyPr/>
          <a:lstStyle/>
          <a:p>
            <a:r>
              <a:rPr lang="en-US" sz="4400" u="sng" dirty="0">
                <a:solidFill>
                  <a:schemeClr val="bg1">
                    <a:lumMod val="75000"/>
                  </a:schemeClr>
                </a:solidFill>
              </a:rPr>
              <a:t>Decomposition Reactions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533400" y="838200"/>
            <a:ext cx="8305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A single compound undergoes a reaction that </a:t>
            </a:r>
            <a:r>
              <a:rPr lang="en-US" sz="3200" dirty="0" smtClean="0">
                <a:solidFill>
                  <a:srgbClr val="000000"/>
                </a:solidFill>
              </a:rPr>
              <a:t>produces </a:t>
            </a:r>
            <a:r>
              <a:rPr lang="en-US" sz="3200" dirty="0">
                <a:solidFill>
                  <a:srgbClr val="000000"/>
                </a:solidFill>
              </a:rPr>
              <a:t>two or more simpler substances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457200" y="3124200"/>
            <a:ext cx="8153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solidFill>
                  <a:srgbClr val="000000"/>
                </a:solidFill>
              </a:rPr>
              <a:t>Decomposition of: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Binary compounds   </a:t>
            </a:r>
            <a:r>
              <a:rPr lang="en-US" dirty="0" smtClean="0">
                <a:solidFill>
                  <a:srgbClr val="000000"/>
                </a:solidFill>
              </a:rPr>
              <a:t>H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O(</a:t>
            </a:r>
            <a:r>
              <a:rPr lang="en-US" dirty="0">
                <a:solidFill>
                  <a:srgbClr val="000000"/>
                </a:solidFill>
                <a:latin typeface="Freestyle Script" pitchFamily="66" charset="0"/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)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 2H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(g) + O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Metal carbonates   CaCO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  <a:r>
              <a:rPr lang="en-US" dirty="0">
                <a:solidFill>
                  <a:srgbClr val="000000"/>
                </a:solidFill>
              </a:rPr>
              <a:t>(s)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dirty="0" err="1">
                <a:solidFill>
                  <a:srgbClr val="000000"/>
                </a:solidFill>
                <a:sym typeface="Wingdings" pitchFamily="2" charset="2"/>
              </a:rPr>
              <a:t>CaO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(s) + CO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Metal hydroxides   Ca(OH)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(s)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dirty="0" err="1">
                <a:solidFill>
                  <a:srgbClr val="000000"/>
                </a:solidFill>
                <a:sym typeface="Wingdings" pitchFamily="2" charset="2"/>
              </a:rPr>
              <a:t>CaO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(s) + H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O(g)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Metal chlorates     2KClO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  <a:r>
              <a:rPr lang="en-US" dirty="0">
                <a:solidFill>
                  <a:srgbClr val="000000"/>
                </a:solidFill>
              </a:rPr>
              <a:t>(s)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2KCl(s) + 3O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>
              <a:buFontTx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Oxyacids</a:t>
            </a:r>
            <a:r>
              <a:rPr lang="en-US" dirty="0">
                <a:solidFill>
                  <a:srgbClr val="000000"/>
                </a:solidFill>
              </a:rPr>
              <a:t>             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CO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 err="1">
                <a:solidFill>
                  <a:srgbClr val="000000"/>
                </a:solidFill>
              </a:rPr>
              <a:t>aq</a:t>
            </a:r>
            <a:r>
              <a:rPr lang="en-US" dirty="0">
                <a:solidFill>
                  <a:srgbClr val="000000"/>
                </a:solidFill>
              </a:rPr>
              <a:t>)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CO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(g) + H</a:t>
            </a:r>
            <a:r>
              <a:rPr lang="en-US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O(</a:t>
            </a:r>
            <a:r>
              <a:rPr lang="en-US" dirty="0">
                <a:solidFill>
                  <a:srgbClr val="000000"/>
                </a:solidFill>
                <a:latin typeface="Freestyle Script" pitchFamily="66" charset="0"/>
                <a:sym typeface="Wingdings" pitchFamily="2" charset="2"/>
              </a:rPr>
              <a:t>l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 )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2590800" y="2514600"/>
            <a:ext cx="34644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A  +  X</a:t>
            </a:r>
            <a:endParaRPr lang="en-US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60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60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build="p" autoUpdateAnimBg="0"/>
      <p:bldP spid="4608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Single </a:t>
            </a:r>
            <a:r>
              <a:rPr lang="en-US" u="sng" dirty="0" smtClean="0">
                <a:solidFill>
                  <a:schemeClr val="bg1">
                    <a:lumMod val="75000"/>
                  </a:schemeClr>
                </a:solidFill>
              </a:rPr>
              <a:t>Displacement/Replacement </a:t>
            </a:r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Reactions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219200" y="2971800"/>
            <a:ext cx="341471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Replacement of: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762000" y="3657600"/>
            <a:ext cx="740138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Metals by another metal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</a:rPr>
              <a:t> Hydrogen in water by a metal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</a:rPr>
              <a:t> Hydrogen in an acid by a metal</a:t>
            </a:r>
          </a:p>
          <a:p>
            <a:pPr eaLnBrk="0" hangingPunct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3200" dirty="0">
                <a:solidFill>
                  <a:srgbClr val="000000"/>
                </a:solidFill>
              </a:rPr>
              <a:t> Halogens by more active halogens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2133600" y="1066800"/>
            <a:ext cx="49311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 +  BX 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AX  +  B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2133600" y="1828800"/>
            <a:ext cx="48542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BX  +  Y 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BY  +  X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7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7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7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utoUpdateAnimBg="0"/>
      <p:bldP spid="47108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0"/>
            <a:ext cx="5181600" cy="15240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The Activity Series </a:t>
            </a:r>
            <a:r>
              <a:rPr lang="en-US" u="sng" dirty="0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US" u="sng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u="sng" dirty="0" smtClean="0">
                <a:solidFill>
                  <a:schemeClr val="bg1">
                    <a:lumMod val="75000"/>
                  </a:schemeClr>
                </a:solidFill>
              </a:rPr>
              <a:t>of </a:t>
            </a:r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the Metals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04800" y="117693"/>
            <a:ext cx="25908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Lithium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Potassium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Calcium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Sodium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Magnesium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Aluminum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Zinc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Chromium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Iron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Nickel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Lead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sz="22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Hydrogen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Bismuth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Copper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Mercury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Silver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Platinum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 Gold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200400" y="1600200"/>
            <a:ext cx="5410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q"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Metals </a:t>
            </a:r>
            <a:r>
              <a:rPr lang="en-US" sz="2800" dirty="0">
                <a:solidFill>
                  <a:srgbClr val="000000"/>
                </a:solidFill>
              </a:rPr>
              <a:t>can replace other </a:t>
            </a:r>
            <a:r>
              <a:rPr lang="en-US" sz="2800" dirty="0" smtClean="0">
                <a:solidFill>
                  <a:srgbClr val="000000"/>
                </a:solidFill>
              </a:rPr>
              <a:t>metals provided that </a:t>
            </a:r>
            <a:r>
              <a:rPr lang="en-US" sz="2800" dirty="0">
                <a:solidFill>
                  <a:srgbClr val="000000"/>
                </a:solidFill>
              </a:rPr>
              <a:t>they are above </a:t>
            </a:r>
            <a:r>
              <a:rPr lang="en-US" sz="2800" dirty="0" smtClean="0">
                <a:solidFill>
                  <a:srgbClr val="000000"/>
                </a:solidFill>
              </a:rPr>
              <a:t>the metal </a:t>
            </a:r>
            <a:r>
              <a:rPr lang="en-US" sz="2800" dirty="0">
                <a:solidFill>
                  <a:srgbClr val="000000"/>
                </a:solidFill>
              </a:rPr>
              <a:t>that they are trying to </a:t>
            </a:r>
            <a:r>
              <a:rPr lang="en-US" sz="2800" dirty="0" smtClean="0">
                <a:solidFill>
                  <a:srgbClr val="000000"/>
                </a:solidFill>
              </a:rPr>
              <a:t>replace</a:t>
            </a:r>
          </a:p>
          <a:p>
            <a:pPr eaLnBrk="0" hangingPunct="0"/>
            <a:endParaRPr lang="en-US" sz="2800" dirty="0" smtClean="0">
              <a:solidFill>
                <a:srgbClr val="000000"/>
              </a:solidFill>
            </a:endParaRPr>
          </a:p>
          <a:p>
            <a:pPr eaLnBrk="0" hangingPunct="0"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 Metals above hydrogen can replace hydrogen in acids.</a:t>
            </a:r>
          </a:p>
          <a:p>
            <a:pPr eaLnBrk="0" hangingPunct="0"/>
            <a:endParaRPr lang="en-US" sz="2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458200" cy="6096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The Activity Series of the Halogens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457200" y="1138297"/>
            <a:ext cx="222560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Blip>
                <a:blip r:embed="rId2"/>
              </a:buBlip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Fluorine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Chlorine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Bromine</a:t>
            </a:r>
          </a:p>
          <a:p>
            <a:pPr eaLnBrk="0" hangingPunct="0">
              <a:buFontTx/>
              <a:buBlip>
                <a:blip r:embed="rId2"/>
              </a:buBlip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</a:rPr>
              <a:t> Iodine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276600" y="1066800"/>
            <a:ext cx="5257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Halogens can replace other </a:t>
            </a:r>
            <a:r>
              <a:rPr lang="en-US" sz="3200" dirty="0" smtClean="0">
                <a:solidFill>
                  <a:srgbClr val="000000"/>
                </a:solidFill>
              </a:rPr>
              <a:t>halogens </a:t>
            </a:r>
            <a:r>
              <a:rPr lang="en-US" sz="3200" dirty="0">
                <a:solidFill>
                  <a:srgbClr val="000000"/>
                </a:solidFill>
              </a:rPr>
              <a:t>in compounds, provided</a:t>
            </a:r>
          </a:p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that they are above the </a:t>
            </a:r>
            <a:r>
              <a:rPr lang="en-US" sz="3200" dirty="0" smtClean="0">
                <a:solidFill>
                  <a:srgbClr val="000000"/>
                </a:solidFill>
              </a:rPr>
              <a:t>halogen that </a:t>
            </a:r>
            <a:r>
              <a:rPr lang="en-US" sz="3200" dirty="0">
                <a:solidFill>
                  <a:srgbClr val="000000"/>
                </a:solidFill>
              </a:rPr>
              <a:t>they are trying to replace.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533400" y="4343400"/>
            <a:ext cx="39837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2NaCl(s) + F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(g)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648200" y="4343400"/>
            <a:ext cx="3403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2NaF(s) + Cl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(g)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609600" y="5105400"/>
            <a:ext cx="41264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MgCl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(s) + Br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(g)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4724400" y="5105400"/>
            <a:ext cx="8819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4800600" y="5105400"/>
            <a:ext cx="2584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Reaction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4572000" y="4343400"/>
            <a:ext cx="8819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utoUpdateAnimBg="0"/>
      <p:bldP spid="49158" grpId="0" autoUpdateAnimBg="0"/>
      <p:bldP spid="49159" grpId="0" autoUpdateAnimBg="0"/>
      <p:bldP spid="49160" grpId="0" autoUpdateAnimBg="0"/>
      <p:bldP spid="49161" grpId="0" autoUpdateAnimBg="0"/>
      <p:bldP spid="4916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8382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Double </a:t>
            </a:r>
            <a:r>
              <a:rPr lang="en-US" u="sng" dirty="0" smtClean="0">
                <a:solidFill>
                  <a:schemeClr val="bg1">
                    <a:lumMod val="75000"/>
                  </a:schemeClr>
                </a:solidFill>
              </a:rPr>
              <a:t>Displacement/Replacement </a:t>
            </a:r>
            <a:r>
              <a:rPr lang="en-US" u="sng" dirty="0">
                <a:solidFill>
                  <a:schemeClr val="bg1">
                    <a:lumMod val="75000"/>
                  </a:schemeClr>
                </a:solidFill>
              </a:rPr>
              <a:t>Reactions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7543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The ions of two compounds exchange places in </a:t>
            </a:r>
            <a:r>
              <a:rPr lang="en-US" sz="3200" dirty="0" smtClean="0">
                <a:solidFill>
                  <a:srgbClr val="000000"/>
                </a:solidFill>
              </a:rPr>
              <a:t>an aqueous </a:t>
            </a:r>
            <a:r>
              <a:rPr lang="en-US" sz="3200" dirty="0">
                <a:solidFill>
                  <a:srgbClr val="000000"/>
                </a:solidFill>
              </a:rPr>
              <a:t>solution to form two new compounds.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905000" y="3200400"/>
            <a:ext cx="54537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AX  +  BY 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 AY  +  BX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685800" y="4114800"/>
            <a:ext cx="8001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One of the compounds formed is usually a </a:t>
            </a:r>
            <a:r>
              <a:rPr lang="en-US" sz="32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precipitate</a:t>
            </a:r>
            <a:r>
              <a:rPr lang="en-US" sz="3200" dirty="0">
                <a:solidFill>
                  <a:srgbClr val="000000"/>
                </a:solidFill>
              </a:rPr>
              <a:t>, an </a:t>
            </a: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insoluble gas </a:t>
            </a:r>
            <a:r>
              <a:rPr lang="en-US" sz="3200" dirty="0">
                <a:solidFill>
                  <a:srgbClr val="000000"/>
                </a:solidFill>
              </a:rPr>
              <a:t>that bubbles out </a:t>
            </a:r>
            <a:r>
              <a:rPr lang="en-US" sz="3200" dirty="0" smtClean="0">
                <a:solidFill>
                  <a:srgbClr val="000000"/>
                </a:solidFill>
              </a:rPr>
              <a:t>of solution</a:t>
            </a:r>
            <a:r>
              <a:rPr lang="en-US" sz="3200" dirty="0">
                <a:solidFill>
                  <a:srgbClr val="000000"/>
                </a:solidFill>
              </a:rPr>
              <a:t>, or a </a:t>
            </a: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 compound</a:t>
            </a:r>
            <a:r>
              <a:rPr lang="en-US" sz="3200" dirty="0">
                <a:solidFill>
                  <a:srgbClr val="000000"/>
                </a:solidFill>
              </a:rPr>
              <a:t>, usually water.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utoUpdateAnimBg="0"/>
      <p:bldP spid="50180" grpId="0" autoUpdateAnimBg="0"/>
      <p:bldP spid="5018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914400"/>
          </a:xfrm>
        </p:spPr>
        <p:txBody>
          <a:bodyPr/>
          <a:lstStyle/>
          <a:p>
            <a:r>
              <a:rPr lang="en-US" sz="4400" u="sng" dirty="0">
                <a:solidFill>
                  <a:schemeClr val="bg1">
                    <a:lumMod val="75000"/>
                  </a:schemeClr>
                </a:solidFill>
              </a:rPr>
              <a:t>Combustion Reactions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685800" y="990600"/>
            <a:ext cx="8153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00"/>
                </a:solidFill>
              </a:rPr>
              <a:t>A substance combines with oxygen, releasing a </a:t>
            </a:r>
            <a:r>
              <a:rPr lang="en-US" sz="3200" dirty="0" smtClean="0">
                <a:solidFill>
                  <a:srgbClr val="000000"/>
                </a:solidFill>
              </a:rPr>
              <a:t>large amount </a:t>
            </a:r>
            <a:r>
              <a:rPr lang="en-US" sz="3200" dirty="0">
                <a:solidFill>
                  <a:srgbClr val="000000"/>
                </a:solidFill>
              </a:rPr>
              <a:t>of energy in the form of light and heat.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81000" y="2539425"/>
            <a:ext cx="83686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Blip>
                <a:blip r:embed="rId2"/>
              </a:buBlip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Reactive elements combine with oxygen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2133600" y="3048000"/>
            <a:ext cx="52453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</a:rPr>
              <a:t>P</a:t>
            </a:r>
            <a:r>
              <a:rPr lang="en-US" sz="3200" baseline="-25000" dirty="0">
                <a:solidFill>
                  <a:srgbClr val="C00000"/>
                </a:solidFill>
              </a:rPr>
              <a:t>4</a:t>
            </a:r>
            <a:r>
              <a:rPr lang="en-US" sz="3200" dirty="0">
                <a:solidFill>
                  <a:srgbClr val="C00000"/>
                </a:solidFill>
              </a:rPr>
              <a:t>(s) + 5O</a:t>
            </a:r>
            <a:r>
              <a:rPr lang="en-US" sz="3200" baseline="-25000" dirty="0">
                <a:solidFill>
                  <a:srgbClr val="C00000"/>
                </a:solidFill>
              </a:rPr>
              <a:t>2</a:t>
            </a:r>
            <a:r>
              <a:rPr lang="en-US" sz="3200" dirty="0">
                <a:solidFill>
                  <a:srgbClr val="C00000"/>
                </a:solidFill>
              </a:rPr>
              <a:t>(g) 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 P</a:t>
            </a:r>
            <a:r>
              <a:rPr lang="en-US" sz="3200" baseline="-25000" dirty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O</a:t>
            </a:r>
            <a:r>
              <a:rPr lang="en-US" sz="3200" baseline="-25000" dirty="0">
                <a:solidFill>
                  <a:srgbClr val="C00000"/>
                </a:solidFill>
                <a:sym typeface="Wingdings" pitchFamily="2" charset="2"/>
              </a:rPr>
              <a:t>10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(s)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2133600" y="3733800"/>
            <a:ext cx="5191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solidFill>
                  <a:srgbClr val="000000"/>
                </a:solidFill>
              </a:rPr>
              <a:t>(This is also a synthesis reaction)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381000" y="4114800"/>
            <a:ext cx="8153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Blip>
                <a:blip r:embed="rId2"/>
              </a:buBlip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The burning of natural gas, wood, gasoline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762000" y="5334000"/>
            <a:ext cx="79351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3200" dirty="0">
                <a:solidFill>
                  <a:srgbClr val="C00000"/>
                </a:solidFill>
              </a:rPr>
              <a:t>C</a:t>
            </a:r>
            <a:r>
              <a:rPr lang="en-US" sz="3200" baseline="-25000" dirty="0">
                <a:solidFill>
                  <a:srgbClr val="C00000"/>
                </a:solidFill>
              </a:rPr>
              <a:t>3</a:t>
            </a:r>
            <a:r>
              <a:rPr lang="en-US" sz="3200" dirty="0">
                <a:solidFill>
                  <a:srgbClr val="C00000"/>
                </a:solidFill>
              </a:rPr>
              <a:t>H</a:t>
            </a:r>
            <a:r>
              <a:rPr lang="en-US" sz="3200" baseline="-25000" dirty="0">
                <a:solidFill>
                  <a:srgbClr val="C00000"/>
                </a:solidFill>
              </a:rPr>
              <a:t>8</a:t>
            </a:r>
            <a:r>
              <a:rPr lang="en-US" sz="3200" dirty="0">
                <a:solidFill>
                  <a:srgbClr val="C00000"/>
                </a:solidFill>
              </a:rPr>
              <a:t>(g) + 5O</a:t>
            </a:r>
            <a:r>
              <a:rPr lang="en-US" sz="3200" baseline="-25000" dirty="0">
                <a:solidFill>
                  <a:srgbClr val="C00000"/>
                </a:solidFill>
              </a:rPr>
              <a:t>2</a:t>
            </a:r>
            <a:r>
              <a:rPr lang="en-US" sz="3200" dirty="0">
                <a:solidFill>
                  <a:srgbClr val="C00000"/>
                </a:solidFill>
              </a:rPr>
              <a:t>(g) 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 3CO</a:t>
            </a:r>
            <a:r>
              <a:rPr lang="en-US" sz="32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(g) + 4H</a:t>
            </a:r>
            <a:r>
              <a:rPr lang="en-US" sz="32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C00000"/>
                </a:solidFill>
                <a:sym typeface="Wingdings" pitchFamily="2" charset="2"/>
              </a:rPr>
              <a:t>O(g)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utoUpdateAnimBg="0"/>
      <p:bldP spid="51205" grpId="0" autoUpdateAnimBg="0"/>
      <p:bldP spid="51206" grpId="0" autoUpdateAnimBg="0"/>
      <p:bldP spid="51207" grpId="0" autoUpdateAnimBg="0"/>
      <p:bldP spid="51208" grpId="0" autoUpdateAnimBg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579</TotalTime>
  <Words>398</Words>
  <Application>Microsoft Office PowerPoint</Application>
  <PresentationFormat>On-screen Show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chemistry</vt:lpstr>
      <vt:lpstr>Reaction Types</vt:lpstr>
      <vt:lpstr>Combination (Synthesis) Reactions</vt:lpstr>
      <vt:lpstr>Decomposition Reactions</vt:lpstr>
      <vt:lpstr>Single Displacement/Replacement Reactions</vt:lpstr>
      <vt:lpstr>The Activity Series  of the Metals</vt:lpstr>
      <vt:lpstr>The Activity Series of the Halogens</vt:lpstr>
      <vt:lpstr>Double Displacement/Replacement Reactions</vt:lpstr>
      <vt:lpstr>Combustion Reactions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Cook, Amy (ED06)</cp:lastModifiedBy>
  <cp:revision>164</cp:revision>
  <dcterms:created xsi:type="dcterms:W3CDTF">2001-07-10T23:23:53Z</dcterms:created>
  <dcterms:modified xsi:type="dcterms:W3CDTF">2012-12-05T01:54:32Z</dcterms:modified>
</cp:coreProperties>
</file>